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</p:sldIdLst>
  <p:notesMasterIdLst>
    <p:notesMasterId r:id="rId15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notesMaster" Target="notesMasters/notesMaster1.xml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192024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WAREHOUSE OPERATIONS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33172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42900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</a:t>
            </a:r>
            <a:endParaRPr lang="en-US" sz="26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1</a:t>
            </a:r>
            <a:endParaRPr lang="en-US" sz="9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Agenda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5" name="Text 3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2</a:t>
            </a:r>
            <a:endParaRPr lang="en-US" sz="900" dirty="0"/>
          </a:p>
        </p:txBody>
      </p:sp>
      <p:sp>
        <p:nvSpPr>
          <p:cNvPr id="6" name="Shape 4"/>
          <p:cNvSpPr/>
          <p:nvPr/>
        </p:nvSpPr>
        <p:spPr>
          <a:xfrm>
            <a:off x="457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31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8" name="Text 6"/>
          <p:cNvSpPr/>
          <p:nvPr/>
        </p:nvSpPr>
        <p:spPr>
          <a:xfrm>
            <a:off x="731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2200" dirty="0"/>
          </a:p>
        </p:txBody>
      </p:sp>
      <p:sp>
        <p:nvSpPr>
          <p:cNvPr id="9" name="Text 7"/>
          <p:cNvSpPr/>
          <p:nvPr/>
        </p:nvSpPr>
        <p:spPr>
          <a:xfrm>
            <a:off x="1783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1783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Ringkasan pencapaian KPI vs target bulan Mei</a:t>
            </a:r>
            <a:endParaRPr lang="en-US" sz="1200" dirty="0"/>
          </a:p>
        </p:txBody>
      </p:sp>
      <p:sp>
        <p:nvSpPr>
          <p:cNvPr id="11" name="Shape 9"/>
          <p:cNvSpPr/>
          <p:nvPr/>
        </p:nvSpPr>
        <p:spPr>
          <a:xfrm>
            <a:off x="6172200" y="13716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>
            <a:off x="6446520" y="16459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3" name="Text 11"/>
          <p:cNvSpPr/>
          <p:nvPr/>
        </p:nvSpPr>
        <p:spPr>
          <a:xfrm>
            <a:off x="6446520" y="16459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2200" dirty="0"/>
          </a:p>
        </p:txBody>
      </p:sp>
      <p:sp>
        <p:nvSpPr>
          <p:cNvPr id="14" name="Text 12"/>
          <p:cNvSpPr/>
          <p:nvPr/>
        </p:nvSpPr>
        <p:spPr>
          <a:xfrm>
            <a:off x="7498080" y="16642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800" dirty="0"/>
          </a:p>
        </p:txBody>
      </p:sp>
      <p:sp>
        <p:nvSpPr>
          <p:cNvPr id="15" name="Text 13"/>
          <p:cNvSpPr/>
          <p:nvPr/>
        </p:nvSpPr>
        <p:spPr>
          <a:xfrm>
            <a:off x="7498080" y="20848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inbound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457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7" name="Shape 15"/>
          <p:cNvSpPr/>
          <p:nvPr/>
        </p:nvSpPr>
        <p:spPr>
          <a:xfrm>
            <a:off x="731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18" name="Text 16"/>
          <p:cNvSpPr/>
          <p:nvPr/>
        </p:nvSpPr>
        <p:spPr>
          <a:xfrm>
            <a:off x="731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2200" dirty="0"/>
          </a:p>
        </p:txBody>
      </p:sp>
      <p:sp>
        <p:nvSpPr>
          <p:cNvPr id="19" name="Text 17"/>
          <p:cNvSpPr/>
          <p:nvPr/>
        </p:nvSpPr>
        <p:spPr>
          <a:xfrm>
            <a:off x="1783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</a:t>
            </a:r>
            <a:endParaRPr lang="en-US" sz="1800" dirty="0"/>
          </a:p>
        </p:txBody>
      </p:sp>
      <p:sp>
        <p:nvSpPr>
          <p:cNvPr id="20" name="Text 18"/>
          <p:cNvSpPr/>
          <p:nvPr/>
        </p:nvSpPr>
        <p:spPr>
          <a:xfrm>
            <a:off x="1783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Kondisi occupancy storage per area (Juni)</a:t>
            </a:r>
            <a:endParaRPr lang="en-US" sz="1200" dirty="0"/>
          </a:p>
        </p:txBody>
      </p:sp>
      <p:sp>
        <p:nvSpPr>
          <p:cNvPr id="21" name="Shape 19"/>
          <p:cNvSpPr/>
          <p:nvPr/>
        </p:nvSpPr>
        <p:spPr>
          <a:xfrm>
            <a:off x="6172200" y="29718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2" name="Shape 20"/>
          <p:cNvSpPr/>
          <p:nvPr/>
        </p:nvSpPr>
        <p:spPr>
          <a:xfrm>
            <a:off x="6446520" y="32461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3" name="Text 21"/>
          <p:cNvSpPr/>
          <p:nvPr/>
        </p:nvSpPr>
        <p:spPr>
          <a:xfrm>
            <a:off x="6446520" y="32461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2200" dirty="0"/>
          </a:p>
        </p:txBody>
      </p:sp>
      <p:sp>
        <p:nvSpPr>
          <p:cNvPr id="24" name="Text 22"/>
          <p:cNvSpPr/>
          <p:nvPr/>
        </p:nvSpPr>
        <p:spPr>
          <a:xfrm>
            <a:off x="7498080" y="32644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</a:t>
            </a:r>
            <a:endParaRPr lang="en-US" sz="1800" dirty="0"/>
          </a:p>
        </p:txBody>
      </p:sp>
      <p:sp>
        <p:nvSpPr>
          <p:cNvPr id="25" name="Text 23"/>
          <p:cNvSpPr/>
          <p:nvPr/>
        </p:nvSpPr>
        <p:spPr>
          <a:xfrm>
            <a:off x="7498080" y="36850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Hasil accuracy per WH client bulan Mei</a:t>
            </a:r>
            <a:endParaRPr lang="en-US" sz="1200" dirty="0"/>
          </a:p>
        </p:txBody>
      </p:sp>
      <p:sp>
        <p:nvSpPr>
          <p:cNvPr id="26" name="Shape 24"/>
          <p:cNvSpPr/>
          <p:nvPr/>
        </p:nvSpPr>
        <p:spPr>
          <a:xfrm>
            <a:off x="457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7" name="Shape 25"/>
          <p:cNvSpPr/>
          <p:nvPr/>
        </p:nvSpPr>
        <p:spPr>
          <a:xfrm>
            <a:off x="731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28" name="Text 26"/>
          <p:cNvSpPr/>
          <p:nvPr/>
        </p:nvSpPr>
        <p:spPr>
          <a:xfrm>
            <a:off x="731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05</a:t>
            </a:r>
            <a:endParaRPr lang="en-US" sz="2200" dirty="0"/>
          </a:p>
        </p:txBody>
      </p:sp>
      <p:sp>
        <p:nvSpPr>
          <p:cNvPr id="29" name="Text 27"/>
          <p:cNvSpPr/>
          <p:nvPr/>
        </p:nvSpPr>
        <p:spPr>
          <a:xfrm>
            <a:off x="1783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800" dirty="0"/>
          </a:p>
        </p:txBody>
      </p:sp>
      <p:sp>
        <p:nvSpPr>
          <p:cNvPr id="30" name="Text 28"/>
          <p:cNvSpPr/>
          <p:nvPr/>
        </p:nvSpPr>
        <p:spPr>
          <a:xfrm>
            <a:off x="1783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outbound</a:t>
            </a:r>
            <a:endParaRPr lang="en-US" sz="1200" dirty="0"/>
          </a:p>
        </p:txBody>
      </p:sp>
      <p:sp>
        <p:nvSpPr>
          <p:cNvPr id="31" name="Shape 29"/>
          <p:cNvSpPr/>
          <p:nvPr/>
        </p:nvSpPr>
        <p:spPr>
          <a:xfrm>
            <a:off x="6172200" y="4572000"/>
            <a:ext cx="5486400" cy="1371600"/>
          </a:xfrm>
          <a:prstGeom prst="roundRect">
            <a:avLst>
              <a:gd name="adj" fmla="val 5333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2" name="Shape 30"/>
          <p:cNvSpPr/>
          <p:nvPr/>
        </p:nvSpPr>
        <p:spPr>
          <a:xfrm>
            <a:off x="6446520" y="4846320"/>
            <a:ext cx="822960" cy="822960"/>
          </a:xfrm>
          <a:prstGeom prst="ellipse">
            <a:avLst/>
          </a:prstGeom>
          <a:solidFill>
            <a:srgbClr val="0F172A"/>
          </a:solidFill>
          <a:ln/>
        </p:spPr>
      </p:sp>
      <p:sp>
        <p:nvSpPr>
          <p:cNvPr id="33" name="Text 31"/>
          <p:cNvSpPr/>
          <p:nvPr/>
        </p:nvSpPr>
        <p:spPr>
          <a:xfrm>
            <a:off x="6446520" y="4846320"/>
            <a:ext cx="822960" cy="8229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06</a:t>
            </a:r>
            <a:endParaRPr lang="en-US" sz="2200" dirty="0"/>
          </a:p>
        </p:txBody>
      </p:sp>
      <p:sp>
        <p:nvSpPr>
          <p:cNvPr id="34" name="Text 32"/>
          <p:cNvSpPr/>
          <p:nvPr/>
        </p:nvSpPr>
        <p:spPr>
          <a:xfrm>
            <a:off x="7498080" y="4864608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8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800" dirty="0"/>
          </a:p>
        </p:txBody>
      </p:sp>
      <p:sp>
        <p:nvSpPr>
          <p:cNvPr id="35" name="Text 33"/>
          <p:cNvSpPr/>
          <p:nvPr/>
        </p:nvSpPr>
        <p:spPr>
          <a:xfrm>
            <a:off x="7498080" y="5285232"/>
            <a:ext cx="402336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performa &amp; issue proses retur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01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Summary KPI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3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457200" y="1325880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457200" y="1618488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85800" y="1618488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949440" y="1618488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1" name="Shape 9"/>
          <p:cNvSpPr/>
          <p:nvPr/>
        </p:nvSpPr>
        <p:spPr>
          <a:xfrm>
            <a:off x="9326880" y="1682496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2" name="Text 10"/>
          <p:cNvSpPr/>
          <p:nvPr/>
        </p:nvSpPr>
        <p:spPr>
          <a:xfrm>
            <a:off x="9326880" y="1682496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457200" y="21305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685800" y="21305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Inbound Gimmick &amp; TX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949440" y="21305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9326880" y="21945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7" name="Text 15"/>
          <p:cNvSpPr/>
          <p:nvPr/>
        </p:nvSpPr>
        <p:spPr>
          <a:xfrm>
            <a:off x="9326880" y="21945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18" name="Text 16"/>
          <p:cNvSpPr/>
          <p:nvPr/>
        </p:nvSpPr>
        <p:spPr>
          <a:xfrm>
            <a:off x="457200" y="2752344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</a:t>
            </a:r>
            <a:endParaRPr lang="en-US" sz="1100" dirty="0"/>
          </a:p>
        </p:txBody>
      </p:sp>
      <p:sp>
        <p:nvSpPr>
          <p:cNvPr id="19" name="Shape 17"/>
          <p:cNvSpPr/>
          <p:nvPr/>
        </p:nvSpPr>
        <p:spPr>
          <a:xfrm>
            <a:off x="457200" y="3044952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85800" y="3044952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Regular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1" name="Text 19"/>
          <p:cNvSpPr/>
          <p:nvPr/>
        </p:nvSpPr>
        <p:spPr>
          <a:xfrm>
            <a:off x="6949440" y="3044952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9326880" y="3108960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3" name="Text 21"/>
          <p:cNvSpPr/>
          <p:nvPr/>
        </p:nvSpPr>
        <p:spPr>
          <a:xfrm>
            <a:off x="9326880" y="3108960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457200" y="35570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5" name="Text 23"/>
          <p:cNvSpPr/>
          <p:nvPr/>
        </p:nvSpPr>
        <p:spPr>
          <a:xfrm>
            <a:off x="685800" y="35570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Outbound Instant &amp; Same Day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26" name="Text 24"/>
          <p:cNvSpPr/>
          <p:nvPr/>
        </p:nvSpPr>
        <p:spPr>
          <a:xfrm>
            <a:off x="6949440" y="35570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99.90%</a:t>
            </a:r>
            <a:endParaRPr lang="en-US" sz="1100" dirty="0"/>
          </a:p>
        </p:txBody>
      </p:sp>
      <p:sp>
        <p:nvSpPr>
          <p:cNvPr id="27" name="Shape 25"/>
          <p:cNvSpPr/>
          <p:nvPr/>
        </p:nvSpPr>
        <p:spPr>
          <a:xfrm>
            <a:off x="9326880" y="36210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28" name="Text 26"/>
          <p:cNvSpPr/>
          <p:nvPr/>
        </p:nvSpPr>
        <p:spPr>
          <a:xfrm>
            <a:off x="9326880" y="36210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29" name="Text 27"/>
          <p:cNvSpPr/>
          <p:nvPr/>
        </p:nvSpPr>
        <p:spPr>
          <a:xfrm>
            <a:off x="457200" y="4178808"/>
            <a:ext cx="5486400" cy="25603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RETUR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457200" y="4471416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1" name="Text 29"/>
          <p:cNvSpPr/>
          <p:nvPr/>
        </p:nvSpPr>
        <p:spPr>
          <a:xfrm>
            <a:off x="685800" y="4471416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Unboxing + Confirm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2" name="Text 30"/>
          <p:cNvSpPr/>
          <p:nvPr/>
        </p:nvSpPr>
        <p:spPr>
          <a:xfrm>
            <a:off x="6949440" y="4471416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33" name="Shape 31"/>
          <p:cNvSpPr/>
          <p:nvPr/>
        </p:nvSpPr>
        <p:spPr>
          <a:xfrm>
            <a:off x="9326880" y="4535424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4" name="Text 32"/>
          <p:cNvSpPr/>
          <p:nvPr/>
        </p:nvSpPr>
        <p:spPr>
          <a:xfrm>
            <a:off x="9326880" y="4535424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35" name="Shape 33"/>
          <p:cNvSpPr/>
          <p:nvPr/>
        </p:nvSpPr>
        <p:spPr>
          <a:xfrm>
            <a:off x="457200" y="4983480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36" name="Text 34"/>
          <p:cNvSpPr/>
          <p:nvPr/>
        </p:nvSpPr>
        <p:spPr>
          <a:xfrm>
            <a:off x="685800" y="4983480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to GRN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37" name="Text 35"/>
          <p:cNvSpPr/>
          <p:nvPr/>
        </p:nvSpPr>
        <p:spPr>
          <a:xfrm>
            <a:off x="6949440" y="4983480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99.50%</a:t>
            </a:r>
            <a:endParaRPr lang="en-US" sz="1100" dirty="0"/>
          </a:p>
        </p:txBody>
      </p:sp>
      <p:sp>
        <p:nvSpPr>
          <p:cNvPr id="38" name="Shape 36"/>
          <p:cNvSpPr/>
          <p:nvPr/>
        </p:nvSpPr>
        <p:spPr>
          <a:xfrm>
            <a:off x="9326880" y="5047488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9" name="Text 37"/>
          <p:cNvSpPr/>
          <p:nvPr/>
        </p:nvSpPr>
        <p:spPr>
          <a:xfrm>
            <a:off x="9326880" y="5047488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  <p:sp>
        <p:nvSpPr>
          <p:cNvPr id="40" name="Shape 38"/>
          <p:cNvSpPr/>
          <p:nvPr/>
        </p:nvSpPr>
        <p:spPr>
          <a:xfrm>
            <a:off x="457200" y="5495544"/>
            <a:ext cx="11247120" cy="438912"/>
          </a:xfrm>
          <a:prstGeom prst="roundRect">
            <a:avLst>
              <a:gd name="adj" fmla="val 1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1" name="Text 39"/>
          <p:cNvSpPr/>
          <p:nvPr/>
        </p:nvSpPr>
        <p:spPr>
          <a:xfrm>
            <a:off x="685800" y="5495544"/>
            <a:ext cx="594360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Doc Video</a:t>
            </a:r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   0</a:t>
            </a:r>
            <a:endParaRPr lang="en-US" sz="1300" dirty="0"/>
          </a:p>
        </p:txBody>
      </p:sp>
      <p:sp>
        <p:nvSpPr>
          <p:cNvPr id="42" name="Text 40"/>
          <p:cNvSpPr/>
          <p:nvPr/>
        </p:nvSpPr>
        <p:spPr>
          <a:xfrm>
            <a:off x="6949440" y="5495544"/>
            <a:ext cx="2011680" cy="438912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Target 100.00%</a:t>
            </a:r>
            <a:endParaRPr lang="en-US" sz="1100" dirty="0"/>
          </a:p>
        </p:txBody>
      </p:sp>
      <p:sp>
        <p:nvSpPr>
          <p:cNvPr id="43" name="Shape 41"/>
          <p:cNvSpPr/>
          <p:nvPr/>
        </p:nvSpPr>
        <p:spPr>
          <a:xfrm>
            <a:off x="9326880" y="5559552"/>
            <a:ext cx="2194560" cy="310896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4" name="Text 42"/>
          <p:cNvSpPr/>
          <p:nvPr/>
        </p:nvSpPr>
        <p:spPr>
          <a:xfrm>
            <a:off x="9326880" y="5559552"/>
            <a:ext cx="2194560" cy="310896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4</a:t>
            </a:r>
            <a:endParaRPr lang="en-US" sz="900" dirty="0"/>
          </a:p>
        </p:txBody>
      </p:sp>
      <p:graphicFrame>
        <p:nvGraphicFramePr>
          <p:cNvPr id="5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Gimmick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02 · INBOUND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Inbound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5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2020.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6</a:t>
            </a:r>
            <a:endParaRPr lang="en-US" sz="900" dirty="0"/>
          </a:p>
        </p:txBody>
      </p:sp>
      <p:sp>
        <p:nvSpPr>
          <p:cNvPr id="7" name="Text 5"/>
          <p:cNvSpPr/>
          <p:nvPr/>
        </p:nvSpPr>
        <p:spPr>
          <a:xfrm>
            <a:off x="7589520" y="640080"/>
            <a:ext cx="41148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Data as of 17 Oktober 2026</a:t>
            </a:r>
            <a:endParaRPr lang="en-US" sz="1200" dirty="0"/>
          </a:p>
        </p:txBody>
      </p:sp>
      <p:sp>
        <p:nvSpPr>
          <p:cNvPr id="8" name="Shape 6"/>
          <p:cNvSpPr/>
          <p:nvPr/>
        </p:nvSpPr>
        <p:spPr>
          <a:xfrm>
            <a:off x="4572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5943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Cool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15316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SCL</a:t>
            </a:r>
            <a:endParaRPr lang="en-US" sz="900" dirty="0"/>
          </a:p>
        </p:txBody>
      </p:sp>
      <p:sp>
        <p:nvSpPr>
          <p:cNvPr id="11" name="Text 9"/>
          <p:cNvSpPr/>
          <p:nvPr/>
        </p:nvSpPr>
        <p:spPr>
          <a:xfrm>
            <a:off x="5943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13373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29%</a:t>
            </a:r>
            <a:endParaRPr lang="en-US" sz="1100" dirty="0"/>
          </a:p>
        </p:txBody>
      </p:sp>
      <p:sp>
        <p:nvSpPr>
          <p:cNvPr id="13" name="Shape 11"/>
          <p:cNvSpPr/>
          <p:nvPr/>
        </p:nvSpPr>
        <p:spPr>
          <a:xfrm>
            <a:off x="5943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4" name="Shape 12"/>
          <p:cNvSpPr/>
          <p:nvPr/>
        </p:nvSpPr>
        <p:spPr>
          <a:xfrm>
            <a:off x="594360" y="2468880"/>
            <a:ext cx="430911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15" name="Text 13"/>
          <p:cNvSpPr/>
          <p:nvPr/>
        </p:nvSpPr>
        <p:spPr>
          <a:xfrm>
            <a:off x="5943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16" name="Text 14"/>
          <p:cNvSpPr/>
          <p:nvPr/>
        </p:nvSpPr>
        <p:spPr>
          <a:xfrm>
            <a:off x="13373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76%</a:t>
            </a:r>
            <a:endParaRPr lang="en-US" sz="1100" dirty="0"/>
          </a:p>
        </p:txBody>
      </p:sp>
      <p:sp>
        <p:nvSpPr>
          <p:cNvPr id="17" name="Shape 15"/>
          <p:cNvSpPr/>
          <p:nvPr/>
        </p:nvSpPr>
        <p:spPr>
          <a:xfrm>
            <a:off x="5943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8" name="Shape 16"/>
          <p:cNvSpPr/>
          <p:nvPr/>
        </p:nvSpPr>
        <p:spPr>
          <a:xfrm>
            <a:off x="594360" y="3017520"/>
            <a:ext cx="1129284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19" name="Text 17"/>
          <p:cNvSpPr/>
          <p:nvPr/>
        </p:nvSpPr>
        <p:spPr>
          <a:xfrm>
            <a:off x="5486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119</a:t>
            </a:r>
            <a:endParaRPr lang="en-US" sz="1500" dirty="0"/>
          </a:p>
        </p:txBody>
      </p:sp>
      <p:sp>
        <p:nvSpPr>
          <p:cNvPr id="20" name="Text 18"/>
          <p:cNvSpPr/>
          <p:nvPr/>
        </p:nvSpPr>
        <p:spPr>
          <a:xfrm>
            <a:off x="5486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21" name="Text 19"/>
          <p:cNvSpPr/>
          <p:nvPr/>
        </p:nvSpPr>
        <p:spPr>
          <a:xfrm>
            <a:off x="10744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56</a:t>
            </a:r>
            <a:endParaRPr lang="en-US" sz="1500" dirty="0"/>
          </a:p>
        </p:txBody>
      </p:sp>
      <p:sp>
        <p:nvSpPr>
          <p:cNvPr id="22" name="Text 20"/>
          <p:cNvSpPr/>
          <p:nvPr/>
        </p:nvSpPr>
        <p:spPr>
          <a:xfrm>
            <a:off x="10744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23" name="Text 21"/>
          <p:cNvSpPr/>
          <p:nvPr/>
        </p:nvSpPr>
        <p:spPr>
          <a:xfrm>
            <a:off x="16002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330.7</a:t>
            </a:r>
            <a:endParaRPr lang="en-US" sz="1500" dirty="0"/>
          </a:p>
        </p:txBody>
      </p:sp>
      <p:sp>
        <p:nvSpPr>
          <p:cNvPr id="24" name="Text 22"/>
          <p:cNvSpPr/>
          <p:nvPr/>
        </p:nvSpPr>
        <p:spPr>
          <a:xfrm>
            <a:off x="16002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25" name="Shape 23"/>
          <p:cNvSpPr/>
          <p:nvPr/>
        </p:nvSpPr>
        <p:spPr>
          <a:xfrm>
            <a:off x="235458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249174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Dry</a:t>
            </a:r>
            <a:endParaRPr lang="en-US" sz="1300" dirty="0"/>
          </a:p>
        </p:txBody>
      </p:sp>
      <p:sp>
        <p:nvSpPr>
          <p:cNvPr id="27" name="Text 25"/>
          <p:cNvSpPr/>
          <p:nvPr/>
        </p:nvSpPr>
        <p:spPr>
          <a:xfrm>
            <a:off x="342900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SDR</a:t>
            </a:r>
            <a:endParaRPr lang="en-US" sz="900" dirty="0"/>
          </a:p>
        </p:txBody>
      </p:sp>
      <p:sp>
        <p:nvSpPr>
          <p:cNvPr id="28" name="Text 26"/>
          <p:cNvSpPr/>
          <p:nvPr/>
        </p:nvSpPr>
        <p:spPr>
          <a:xfrm>
            <a:off x="249174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29" name="Text 27"/>
          <p:cNvSpPr/>
          <p:nvPr/>
        </p:nvSpPr>
        <p:spPr>
          <a:xfrm>
            <a:off x="323469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84%</a:t>
            </a:r>
            <a:endParaRPr lang="en-US" sz="1100" dirty="0"/>
          </a:p>
        </p:txBody>
      </p:sp>
      <p:sp>
        <p:nvSpPr>
          <p:cNvPr id="30" name="Shape 28"/>
          <p:cNvSpPr/>
          <p:nvPr/>
        </p:nvSpPr>
        <p:spPr>
          <a:xfrm>
            <a:off x="249174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1" name="Shape 29"/>
          <p:cNvSpPr/>
          <p:nvPr/>
        </p:nvSpPr>
        <p:spPr>
          <a:xfrm>
            <a:off x="2491740" y="2468880"/>
            <a:ext cx="1248156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32" name="Text 30"/>
          <p:cNvSpPr/>
          <p:nvPr/>
        </p:nvSpPr>
        <p:spPr>
          <a:xfrm>
            <a:off x="249174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33" name="Text 31"/>
          <p:cNvSpPr/>
          <p:nvPr/>
        </p:nvSpPr>
        <p:spPr>
          <a:xfrm>
            <a:off x="323469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71%</a:t>
            </a:r>
            <a:endParaRPr lang="en-US" sz="1100" dirty="0"/>
          </a:p>
        </p:txBody>
      </p:sp>
      <p:sp>
        <p:nvSpPr>
          <p:cNvPr id="34" name="Shape 32"/>
          <p:cNvSpPr/>
          <p:nvPr/>
        </p:nvSpPr>
        <p:spPr>
          <a:xfrm>
            <a:off x="249174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35" name="Shape 33"/>
          <p:cNvSpPr/>
          <p:nvPr/>
        </p:nvSpPr>
        <p:spPr>
          <a:xfrm>
            <a:off x="2491740" y="3017520"/>
            <a:ext cx="1054989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36" name="Text 34"/>
          <p:cNvSpPr/>
          <p:nvPr/>
        </p:nvSpPr>
        <p:spPr>
          <a:xfrm>
            <a:off x="24460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400</a:t>
            </a:r>
            <a:endParaRPr lang="en-US" sz="1500" dirty="0"/>
          </a:p>
        </p:txBody>
      </p:sp>
      <p:sp>
        <p:nvSpPr>
          <p:cNvPr id="37" name="Text 35"/>
          <p:cNvSpPr/>
          <p:nvPr/>
        </p:nvSpPr>
        <p:spPr>
          <a:xfrm>
            <a:off x="24460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38" name="Text 36"/>
          <p:cNvSpPr/>
          <p:nvPr/>
        </p:nvSpPr>
        <p:spPr>
          <a:xfrm>
            <a:off x="29718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39" name="Text 37"/>
          <p:cNvSpPr/>
          <p:nvPr/>
        </p:nvSpPr>
        <p:spPr>
          <a:xfrm>
            <a:off x="29718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40" name="Text 38"/>
          <p:cNvSpPr/>
          <p:nvPr/>
        </p:nvSpPr>
        <p:spPr>
          <a:xfrm>
            <a:off x="34975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490.7</a:t>
            </a:r>
            <a:endParaRPr lang="en-US" sz="1500" dirty="0"/>
          </a:p>
        </p:txBody>
      </p:sp>
      <p:sp>
        <p:nvSpPr>
          <p:cNvPr id="41" name="Text 39"/>
          <p:cNvSpPr/>
          <p:nvPr/>
        </p:nvSpPr>
        <p:spPr>
          <a:xfrm>
            <a:off x="34975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42" name="Shape 40"/>
          <p:cNvSpPr/>
          <p:nvPr/>
        </p:nvSpPr>
        <p:spPr>
          <a:xfrm>
            <a:off x="425196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43" name="Text 41"/>
          <p:cNvSpPr/>
          <p:nvPr/>
        </p:nvSpPr>
        <p:spPr>
          <a:xfrm>
            <a:off x="438912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Display</a:t>
            </a:r>
            <a:endParaRPr lang="en-US" sz="1300" dirty="0"/>
          </a:p>
        </p:txBody>
      </p:sp>
      <p:sp>
        <p:nvSpPr>
          <p:cNvPr id="44" name="Text 42"/>
          <p:cNvSpPr/>
          <p:nvPr/>
        </p:nvSpPr>
        <p:spPr>
          <a:xfrm>
            <a:off x="532638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SDP</a:t>
            </a:r>
            <a:endParaRPr lang="en-US" sz="900" dirty="0"/>
          </a:p>
        </p:txBody>
      </p:sp>
      <p:sp>
        <p:nvSpPr>
          <p:cNvPr id="45" name="Text 43"/>
          <p:cNvSpPr/>
          <p:nvPr/>
        </p:nvSpPr>
        <p:spPr>
          <a:xfrm>
            <a:off x="438912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46" name="Text 44"/>
          <p:cNvSpPr/>
          <p:nvPr/>
        </p:nvSpPr>
        <p:spPr>
          <a:xfrm>
            <a:off x="513207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100%</a:t>
            </a:r>
            <a:endParaRPr lang="en-US" sz="1100" dirty="0"/>
          </a:p>
        </p:txBody>
      </p:sp>
      <p:sp>
        <p:nvSpPr>
          <p:cNvPr id="47" name="Shape 45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48" name="Shape 46"/>
          <p:cNvSpPr/>
          <p:nvPr/>
        </p:nvSpPr>
        <p:spPr>
          <a:xfrm>
            <a:off x="438912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49" name="Text 47"/>
          <p:cNvSpPr/>
          <p:nvPr/>
        </p:nvSpPr>
        <p:spPr>
          <a:xfrm>
            <a:off x="438912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50" name="Text 48"/>
          <p:cNvSpPr/>
          <p:nvPr/>
        </p:nvSpPr>
        <p:spPr>
          <a:xfrm>
            <a:off x="513207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72%</a:t>
            </a:r>
            <a:endParaRPr lang="en-US" sz="1100" dirty="0"/>
          </a:p>
        </p:txBody>
      </p:sp>
      <p:sp>
        <p:nvSpPr>
          <p:cNvPr id="51" name="Shape 49"/>
          <p:cNvSpPr/>
          <p:nvPr/>
        </p:nvSpPr>
        <p:spPr>
          <a:xfrm>
            <a:off x="438912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52" name="Shape 50"/>
          <p:cNvSpPr/>
          <p:nvPr/>
        </p:nvSpPr>
        <p:spPr>
          <a:xfrm>
            <a:off x="4389120" y="3017520"/>
            <a:ext cx="1069848" cy="91440"/>
          </a:xfrm>
          <a:prstGeom prst="roundRect">
            <a:avLst>
              <a:gd name="adj" fmla="val 50000"/>
            </a:avLst>
          </a:prstGeom>
          <a:solidFill>
            <a:srgbClr val="F59E0B"/>
          </a:solidFill>
          <a:ln/>
        </p:spPr>
      </p:sp>
      <p:sp>
        <p:nvSpPr>
          <p:cNvPr id="53" name="Text 51"/>
          <p:cNvSpPr/>
          <p:nvPr/>
        </p:nvSpPr>
        <p:spPr>
          <a:xfrm>
            <a:off x="43434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54" name="Text 52"/>
          <p:cNvSpPr/>
          <p:nvPr/>
        </p:nvSpPr>
        <p:spPr>
          <a:xfrm>
            <a:off x="43434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55" name="Text 53"/>
          <p:cNvSpPr/>
          <p:nvPr/>
        </p:nvSpPr>
        <p:spPr>
          <a:xfrm>
            <a:off x="48691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54</a:t>
            </a:r>
            <a:endParaRPr lang="en-US" sz="1500" dirty="0"/>
          </a:p>
        </p:txBody>
      </p:sp>
      <p:sp>
        <p:nvSpPr>
          <p:cNvPr id="56" name="Text 54"/>
          <p:cNvSpPr/>
          <p:nvPr/>
        </p:nvSpPr>
        <p:spPr>
          <a:xfrm>
            <a:off x="48691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57" name="Text 55"/>
          <p:cNvSpPr/>
          <p:nvPr/>
        </p:nvSpPr>
        <p:spPr>
          <a:xfrm>
            <a:off x="53949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214.1</a:t>
            </a:r>
            <a:endParaRPr lang="en-US" sz="1500" dirty="0"/>
          </a:p>
        </p:txBody>
      </p:sp>
      <p:sp>
        <p:nvSpPr>
          <p:cNvPr id="58" name="Text 56"/>
          <p:cNvSpPr/>
          <p:nvPr/>
        </p:nvSpPr>
        <p:spPr>
          <a:xfrm>
            <a:off x="53949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59" name="Shape 57"/>
          <p:cNvSpPr/>
          <p:nvPr/>
        </p:nvSpPr>
        <p:spPr>
          <a:xfrm>
            <a:off x="614934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60" name="Text 58"/>
          <p:cNvSpPr/>
          <p:nvPr/>
        </p:nvSpPr>
        <p:spPr>
          <a:xfrm>
            <a:off x="628650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Packing</a:t>
            </a:r>
            <a:endParaRPr lang="en-US" sz="1300" dirty="0"/>
          </a:p>
        </p:txBody>
      </p:sp>
      <p:sp>
        <p:nvSpPr>
          <p:cNvPr id="61" name="Text 59"/>
          <p:cNvSpPr/>
          <p:nvPr/>
        </p:nvSpPr>
        <p:spPr>
          <a:xfrm>
            <a:off x="722376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SPK</a:t>
            </a:r>
            <a:endParaRPr lang="en-US" sz="900" dirty="0"/>
          </a:p>
        </p:txBody>
      </p:sp>
      <p:sp>
        <p:nvSpPr>
          <p:cNvPr id="62" name="Text 60"/>
          <p:cNvSpPr/>
          <p:nvPr/>
        </p:nvSpPr>
        <p:spPr>
          <a:xfrm>
            <a:off x="628650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63" name="Text 61"/>
          <p:cNvSpPr/>
          <p:nvPr/>
        </p:nvSpPr>
        <p:spPr>
          <a:xfrm>
            <a:off x="702945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88%</a:t>
            </a:r>
            <a:endParaRPr lang="en-US" sz="1100" dirty="0"/>
          </a:p>
        </p:txBody>
      </p:sp>
      <p:sp>
        <p:nvSpPr>
          <p:cNvPr id="64" name="Shape 62"/>
          <p:cNvSpPr/>
          <p:nvPr/>
        </p:nvSpPr>
        <p:spPr>
          <a:xfrm>
            <a:off x="628650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5" name="Shape 63"/>
          <p:cNvSpPr/>
          <p:nvPr/>
        </p:nvSpPr>
        <p:spPr>
          <a:xfrm>
            <a:off x="6286500" y="2468880"/>
            <a:ext cx="1307592" cy="91440"/>
          </a:xfrm>
          <a:prstGeom prst="roundRect">
            <a:avLst>
              <a:gd name="adj" fmla="val 50000"/>
            </a:avLst>
          </a:prstGeom>
          <a:solidFill>
            <a:srgbClr val="DC2626"/>
          </a:solidFill>
          <a:ln/>
        </p:spPr>
      </p:sp>
      <p:sp>
        <p:nvSpPr>
          <p:cNvPr id="66" name="Text 64"/>
          <p:cNvSpPr/>
          <p:nvPr/>
        </p:nvSpPr>
        <p:spPr>
          <a:xfrm>
            <a:off x="628650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900" dirty="0"/>
          </a:p>
        </p:txBody>
      </p:sp>
      <p:sp>
        <p:nvSpPr>
          <p:cNvPr id="67" name="Text 65"/>
          <p:cNvSpPr/>
          <p:nvPr/>
        </p:nvSpPr>
        <p:spPr>
          <a:xfrm>
            <a:off x="702945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12%</a:t>
            </a:r>
            <a:endParaRPr lang="en-US" sz="1100" dirty="0"/>
          </a:p>
        </p:txBody>
      </p:sp>
      <p:sp>
        <p:nvSpPr>
          <p:cNvPr id="68" name="Shape 66"/>
          <p:cNvSpPr/>
          <p:nvPr/>
        </p:nvSpPr>
        <p:spPr>
          <a:xfrm>
            <a:off x="628650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69" name="Shape 67"/>
          <p:cNvSpPr/>
          <p:nvPr/>
        </p:nvSpPr>
        <p:spPr>
          <a:xfrm>
            <a:off x="6286500" y="3017520"/>
            <a:ext cx="178308" cy="91440"/>
          </a:xfrm>
          <a:prstGeom prst="roundRect">
            <a:avLst>
              <a:gd name="adj" fmla="val 50000"/>
            </a:avLst>
          </a:prstGeom>
          <a:solidFill>
            <a:srgbClr val="16A34A"/>
          </a:solidFill>
          <a:ln/>
        </p:spPr>
      </p:sp>
      <p:sp>
        <p:nvSpPr>
          <p:cNvPr id="70" name="Text 68"/>
          <p:cNvSpPr/>
          <p:nvPr/>
        </p:nvSpPr>
        <p:spPr>
          <a:xfrm>
            <a:off x="624078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1" name="Text 69"/>
          <p:cNvSpPr/>
          <p:nvPr/>
        </p:nvSpPr>
        <p:spPr>
          <a:xfrm>
            <a:off x="624078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72" name="Text 70"/>
          <p:cNvSpPr/>
          <p:nvPr/>
        </p:nvSpPr>
        <p:spPr>
          <a:xfrm>
            <a:off x="67665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66</a:t>
            </a:r>
            <a:endParaRPr lang="en-US" sz="1500" dirty="0"/>
          </a:p>
        </p:txBody>
      </p:sp>
      <p:sp>
        <p:nvSpPr>
          <p:cNvPr id="73" name="Text 71"/>
          <p:cNvSpPr/>
          <p:nvPr/>
        </p:nvSpPr>
        <p:spPr>
          <a:xfrm>
            <a:off x="67665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TABLE</a:t>
            </a:r>
            <a:endParaRPr lang="en-US" sz="800" dirty="0"/>
          </a:p>
        </p:txBody>
      </p:sp>
      <p:sp>
        <p:nvSpPr>
          <p:cNvPr id="74" name="Text 72"/>
          <p:cNvSpPr/>
          <p:nvPr/>
        </p:nvSpPr>
        <p:spPr>
          <a:xfrm>
            <a:off x="72923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</a:t>
            </a:r>
            <a:endParaRPr lang="en-US" sz="1500" dirty="0"/>
          </a:p>
        </p:txBody>
      </p:sp>
      <p:sp>
        <p:nvSpPr>
          <p:cNvPr id="75" name="Text 73"/>
          <p:cNvSpPr/>
          <p:nvPr/>
        </p:nvSpPr>
        <p:spPr>
          <a:xfrm>
            <a:off x="72923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76" name="Shape 74"/>
          <p:cNvSpPr/>
          <p:nvPr/>
        </p:nvSpPr>
        <p:spPr>
          <a:xfrm>
            <a:off x="804672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77" name="Text 75"/>
          <p:cNvSpPr/>
          <p:nvPr/>
        </p:nvSpPr>
        <p:spPr>
          <a:xfrm>
            <a:off x="818388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Return</a:t>
            </a:r>
            <a:endParaRPr lang="en-US" sz="1300" dirty="0"/>
          </a:p>
        </p:txBody>
      </p:sp>
      <p:sp>
        <p:nvSpPr>
          <p:cNvPr id="78" name="Text 76"/>
          <p:cNvSpPr/>
          <p:nvPr/>
        </p:nvSpPr>
        <p:spPr>
          <a:xfrm>
            <a:off x="912114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SRT</a:t>
            </a:r>
            <a:endParaRPr lang="en-US" sz="900" dirty="0"/>
          </a:p>
        </p:txBody>
      </p:sp>
      <p:sp>
        <p:nvSpPr>
          <p:cNvPr id="79" name="Text 77"/>
          <p:cNvSpPr/>
          <p:nvPr/>
        </p:nvSpPr>
        <p:spPr>
          <a:xfrm>
            <a:off x="818388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80" name="Text 78"/>
          <p:cNvSpPr/>
          <p:nvPr/>
        </p:nvSpPr>
        <p:spPr>
          <a:xfrm>
            <a:off x="892683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1" name="Shape 79"/>
          <p:cNvSpPr/>
          <p:nvPr/>
        </p:nvSpPr>
        <p:spPr>
          <a:xfrm>
            <a:off x="818388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2" name="Text 80"/>
          <p:cNvSpPr/>
          <p:nvPr/>
        </p:nvSpPr>
        <p:spPr>
          <a:xfrm>
            <a:off x="818388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83" name="Text 81"/>
          <p:cNvSpPr/>
          <p:nvPr/>
        </p:nvSpPr>
        <p:spPr>
          <a:xfrm>
            <a:off x="892683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84" name="Shape 82"/>
          <p:cNvSpPr/>
          <p:nvPr/>
        </p:nvSpPr>
        <p:spPr>
          <a:xfrm>
            <a:off x="818388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85" name="Text 83"/>
          <p:cNvSpPr/>
          <p:nvPr/>
        </p:nvSpPr>
        <p:spPr>
          <a:xfrm>
            <a:off x="813816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500" dirty="0"/>
          </a:p>
        </p:txBody>
      </p:sp>
      <p:sp>
        <p:nvSpPr>
          <p:cNvPr id="86" name="Text 84"/>
          <p:cNvSpPr/>
          <p:nvPr/>
        </p:nvSpPr>
        <p:spPr>
          <a:xfrm>
            <a:off x="813816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87" name="Text 85"/>
          <p:cNvSpPr/>
          <p:nvPr/>
        </p:nvSpPr>
        <p:spPr>
          <a:xfrm>
            <a:off x="86639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500" dirty="0"/>
          </a:p>
        </p:txBody>
      </p:sp>
      <p:sp>
        <p:nvSpPr>
          <p:cNvPr id="88" name="Text 86"/>
          <p:cNvSpPr/>
          <p:nvPr/>
        </p:nvSpPr>
        <p:spPr>
          <a:xfrm>
            <a:off x="86639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89" name="Text 87"/>
          <p:cNvSpPr/>
          <p:nvPr/>
        </p:nvSpPr>
        <p:spPr>
          <a:xfrm>
            <a:off x="91897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43</a:t>
            </a:r>
            <a:endParaRPr lang="en-US" sz="1500" dirty="0"/>
          </a:p>
        </p:txBody>
      </p:sp>
      <p:sp>
        <p:nvSpPr>
          <p:cNvPr id="90" name="Text 88"/>
          <p:cNvSpPr/>
          <p:nvPr/>
        </p:nvSpPr>
        <p:spPr>
          <a:xfrm>
            <a:off x="91897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  <p:sp>
        <p:nvSpPr>
          <p:cNvPr id="91" name="Shape 89"/>
          <p:cNvSpPr/>
          <p:nvPr/>
        </p:nvSpPr>
        <p:spPr>
          <a:xfrm>
            <a:off x="9944100" y="1463040"/>
            <a:ext cx="1760220" cy="2926080"/>
          </a:xfrm>
          <a:prstGeom prst="roundRect">
            <a:avLst>
              <a:gd name="adj" fmla="val 4156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92" name="Text 90"/>
          <p:cNvSpPr/>
          <p:nvPr/>
        </p:nvSpPr>
        <p:spPr>
          <a:xfrm>
            <a:off x="10081260" y="1572768"/>
            <a:ext cx="93726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Storage Office</a:t>
            </a:r>
            <a:endParaRPr lang="en-US" sz="1300" dirty="0"/>
          </a:p>
        </p:txBody>
      </p:sp>
      <p:sp>
        <p:nvSpPr>
          <p:cNvPr id="93" name="Text 91"/>
          <p:cNvSpPr/>
          <p:nvPr/>
        </p:nvSpPr>
        <p:spPr>
          <a:xfrm>
            <a:off x="11018520" y="1600200"/>
            <a:ext cx="54864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SOF</a:t>
            </a:r>
            <a:endParaRPr lang="en-US" sz="900" dirty="0"/>
          </a:p>
        </p:txBody>
      </p:sp>
      <p:sp>
        <p:nvSpPr>
          <p:cNvPr id="94" name="Text 92"/>
          <p:cNvSpPr/>
          <p:nvPr/>
        </p:nvSpPr>
        <p:spPr>
          <a:xfrm>
            <a:off x="10081260" y="219456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900" dirty="0"/>
          </a:p>
        </p:txBody>
      </p:sp>
      <p:sp>
        <p:nvSpPr>
          <p:cNvPr id="95" name="Text 93"/>
          <p:cNvSpPr/>
          <p:nvPr/>
        </p:nvSpPr>
        <p:spPr>
          <a:xfrm>
            <a:off x="10824210" y="219456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6" name="Shape 94"/>
          <p:cNvSpPr/>
          <p:nvPr/>
        </p:nvSpPr>
        <p:spPr>
          <a:xfrm>
            <a:off x="10081260" y="246888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97" name="Text 95"/>
          <p:cNvSpPr/>
          <p:nvPr/>
        </p:nvSpPr>
        <p:spPr>
          <a:xfrm>
            <a:off x="10081260" y="2743200"/>
            <a:ext cx="88011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900" dirty="0"/>
          </a:p>
        </p:txBody>
      </p:sp>
      <p:sp>
        <p:nvSpPr>
          <p:cNvPr id="98" name="Text 96"/>
          <p:cNvSpPr/>
          <p:nvPr/>
        </p:nvSpPr>
        <p:spPr>
          <a:xfrm>
            <a:off x="10824210" y="2743200"/>
            <a:ext cx="74295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11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0%</a:t>
            </a:r>
            <a:endParaRPr lang="en-US" sz="1100" dirty="0"/>
          </a:p>
        </p:txBody>
      </p:sp>
      <p:sp>
        <p:nvSpPr>
          <p:cNvPr id="99" name="Shape 97"/>
          <p:cNvSpPr/>
          <p:nvPr/>
        </p:nvSpPr>
        <p:spPr>
          <a:xfrm>
            <a:off x="10081260" y="3017520"/>
            <a:ext cx="1485900" cy="91440"/>
          </a:xfrm>
          <a:prstGeom prst="roundRect">
            <a:avLst>
              <a:gd name="adj" fmla="val 50000"/>
            </a:avLst>
          </a:prstGeom>
          <a:solidFill>
            <a:srgbClr val="F3F4F6"/>
          </a:solidFill>
          <a:ln/>
        </p:spPr>
      </p:sp>
      <p:sp>
        <p:nvSpPr>
          <p:cNvPr id="100" name="Text 98"/>
          <p:cNvSpPr/>
          <p:nvPr/>
        </p:nvSpPr>
        <p:spPr>
          <a:xfrm>
            <a:off x="1003554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1500" dirty="0"/>
          </a:p>
        </p:txBody>
      </p:sp>
      <p:sp>
        <p:nvSpPr>
          <p:cNvPr id="101" name="Text 99"/>
          <p:cNvSpPr/>
          <p:nvPr/>
        </p:nvSpPr>
        <p:spPr>
          <a:xfrm>
            <a:off x="1003554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PALLET</a:t>
            </a:r>
            <a:endParaRPr lang="en-US" sz="800" dirty="0"/>
          </a:p>
        </p:txBody>
      </p:sp>
      <p:sp>
        <p:nvSpPr>
          <p:cNvPr id="102" name="Text 100"/>
          <p:cNvSpPr/>
          <p:nvPr/>
        </p:nvSpPr>
        <p:spPr>
          <a:xfrm>
            <a:off x="1056132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</a:t>
            </a:r>
            <a:endParaRPr lang="en-US" sz="1500" dirty="0"/>
          </a:p>
        </p:txBody>
      </p:sp>
      <p:sp>
        <p:nvSpPr>
          <p:cNvPr id="103" name="Text 101"/>
          <p:cNvSpPr/>
          <p:nvPr/>
        </p:nvSpPr>
        <p:spPr>
          <a:xfrm>
            <a:off x="1056132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SHELF</a:t>
            </a:r>
            <a:endParaRPr lang="en-US" sz="800" dirty="0"/>
          </a:p>
        </p:txBody>
      </p:sp>
      <p:sp>
        <p:nvSpPr>
          <p:cNvPr id="104" name="Text 102"/>
          <p:cNvSpPr/>
          <p:nvPr/>
        </p:nvSpPr>
        <p:spPr>
          <a:xfrm>
            <a:off x="11087100" y="3474720"/>
            <a:ext cx="52578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1F293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36.4</a:t>
            </a:r>
            <a:endParaRPr lang="en-US" sz="1500" dirty="0"/>
          </a:p>
        </p:txBody>
      </p:sp>
      <p:sp>
        <p:nvSpPr>
          <p:cNvPr id="105" name="Text 103"/>
          <p:cNvSpPr/>
          <p:nvPr/>
        </p:nvSpPr>
        <p:spPr>
          <a:xfrm>
            <a:off x="11087100" y="3840480"/>
            <a:ext cx="52578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CBM</a:t>
            </a:r>
            <a:endParaRPr lang="en-US" sz="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03 · OCCUPANCY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Occupancy Layout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7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2920464" y="1234440"/>
            <a:ext cx="6350767" cy="5212080"/>
          </a:xfrm>
          <a:prstGeom prst="roundRect">
            <a:avLst>
              <a:gd name="adj" fmla="val 1404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011904" y="1325880"/>
            <a:ext cx="6167887" cy="5029200"/>
          </a:xfrm>
          <a:prstGeom prst="rect">
            <a:avLst/>
          </a:prstGeom>
        </p:spPr>
      </p:pic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04 · ACCURACY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Accuracy Mekarjaya — Mei 2020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8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stock-take result saved for Mei 2020.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9</a:t>
            </a:r>
            <a:endParaRPr lang="en-US" sz="900" dirty="0"/>
          </a:p>
        </p:txBody>
      </p:sp>
      <p:graphicFrame>
        <p:nvGraphicFramePr>
          <p:cNvPr id="10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Summary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19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Regular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8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Instant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0.10%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99.90%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05 · OUTBOUND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Outbound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10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2020.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Summary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11</a:t>
            </a:r>
            <a:endParaRPr lang="en-US" sz="900" dirty="0"/>
          </a:p>
        </p:txBody>
      </p:sp>
      <p:graphicFrame>
        <p:nvGraphicFramePr>
          <p:cNvPr id="12" name="Table 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5720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Input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23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425196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GRN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On time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Late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99.50%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graphicFrame>
        <p:nvGraphicFramePr>
          <p:cNvPr id="34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79011935"/>
              </p:ext>
            </p:extLst>
          </p:nvPr>
        </p:nvGraphicFramePr>
        <p:xfrm>
          <a:off x="8046720" y="1417320"/>
          <a:ext cx="3657600" cy="914400"/>
        </p:xfrm>
        <a:graphic>
          <a:graphicData uri="http://schemas.openxmlformats.org/drawingml/2006/table">
            <a:tbl>
              <a:tblPr/>
              <a:tblGrid>
                <a:gridCol w="914400"/>
                <a:gridCol w="914400"/>
                <a:gridCol w="914400"/>
                <a:gridCol w="914400"/>
              </a:tblGrid>
              <a:tr h="438912">
                <a:tc gridSpan="4"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300" b="1" dirty="0">
                          <a:solidFill>
                            <a:srgbClr val="FFFFFF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Video</a:t>
                      </a:r>
                      <a:endParaRPr lang="en-US" sz="13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0F172A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Total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Yes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No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0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Remark</a:t>
                      </a:r>
                      <a:endParaRPr lang="en-US" sz="10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BEAFE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b="1" dirty="0">
                          <a:solidFill>
                            <a:srgbClr val="1F2937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—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  <a:tr h="438912"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KPI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8FAFC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indent="0" marL="0">
                        <a:buNone/>
                      </a:pPr>
                      <a:r>
                        <a:rPr lang="en-US" sz="1100" dirty="0">
                          <a:solidFill>
                            <a:srgbClr val="6B7280"/>
                          </a:solidFill>
                          <a:latin typeface="Arial" pitchFamily="34" charset="0"/>
                          <a:ea typeface="Arial" pitchFamily="34" charset="-122"/>
                          <a:cs typeface="Arial" pitchFamily="34" charset="-120"/>
                        </a:rPr>
                        <a:t>100.00%</a:t>
                      </a:r>
                      <a:endParaRPr lang="en-US" sz="1100" dirty="0">
                        <a:latin typeface="Arial" charset="0"/>
                        <a:ea typeface="Arial" charset="0"/>
                        <a:cs typeface="Arial" charset="0"/>
                      </a:endParaRPr>
                    </a:p>
                  </a:txBody>
                  <a:tcPr marL="91440" marR="91440" marT="45720" marB="45720" anchor="ctr">
                    <a:lnL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E5E7EB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  <p:sp>
        <p:nvSpPr>
          <p:cNvPr id="10" name="Text 5"/>
          <p:cNvSpPr/>
          <p:nvPr/>
        </p:nvSpPr>
        <p:spPr>
          <a:xfrm>
            <a:off x="457200" y="3931920"/>
            <a:ext cx="109728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Remark % = (on time + late with a remark) ÷ total · green = meets the KPI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EF1F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109728"/>
          </a:xfrm>
          <a:prstGeom prst="rect">
            <a:avLst/>
          </a:prstGeom>
          <a:solidFill>
            <a:srgbClr val="0F172A"/>
          </a:solidFill>
          <a:ln w="12700">
            <a:solidFill>
              <a:srgbClr val="0F172A"/>
            </a:solidFill>
            <a:prstDash val="solid"/>
          </a:ln>
        </p:spPr>
      </p:sp>
      <p:sp>
        <p:nvSpPr>
          <p:cNvPr id="3" name="Text 1"/>
          <p:cNvSpPr/>
          <p:nvPr/>
        </p:nvSpPr>
        <p:spPr>
          <a:xfrm>
            <a:off x="457200" y="320040"/>
            <a:ext cx="82296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spc="100" kern="0" dirty="0">
                <a:solidFill>
                  <a:srgbClr val="2563E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SECTION 06 · RETUR</a:t>
            </a:r>
            <a:endParaRPr lang="en-US" sz="1100" dirty="0"/>
          </a:p>
        </p:txBody>
      </p:sp>
      <p:sp>
        <p:nvSpPr>
          <p:cNvPr id="4" name="Text 2"/>
          <p:cNvSpPr/>
          <p:nvPr/>
        </p:nvSpPr>
        <p:spPr>
          <a:xfrm>
            <a:off x="457200" y="566928"/>
            <a:ext cx="1124712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600" b="1" dirty="0">
                <a:solidFill>
                  <a:srgbClr val="0F172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Scorecard Return Issue</a:t>
            </a:r>
            <a:endParaRPr lang="en-US" sz="2600" dirty="0"/>
          </a:p>
        </p:txBody>
      </p:sp>
      <p:sp>
        <p:nvSpPr>
          <p:cNvPr id="5" name="Text 3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6" name="Text 4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12</a:t>
            </a:r>
            <a:endParaRPr lang="en-US" sz="900" dirty="0"/>
          </a:p>
        </p:txBody>
      </p:sp>
      <p:sp>
        <p:nvSpPr>
          <p:cNvPr id="7" name="Shape 5"/>
          <p:cNvSpPr/>
          <p:nvPr/>
        </p:nvSpPr>
        <p:spPr>
          <a:xfrm>
            <a:off x="457200" y="1371600"/>
            <a:ext cx="11247120" cy="1097280"/>
          </a:xfrm>
          <a:prstGeom prst="roundRect">
            <a:avLst>
              <a:gd name="adj" fmla="val 6667"/>
            </a:avLst>
          </a:prstGeom>
          <a:solidFill>
            <a:srgbClr val="FFFFFF"/>
          </a:solidFill>
          <a:ln w="9525">
            <a:solidFill>
              <a:srgbClr val="E5E7E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57200" y="1371600"/>
            <a:ext cx="1124712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dirty="0">
                <a:solidFill>
                  <a:srgbClr val="6B728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No issue recorded for Mei 2020.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0F172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8778240" y="-2011680"/>
            <a:ext cx="5120640" cy="5120640"/>
          </a:xfrm>
          <a:prstGeom prst="ellipse">
            <a:avLst/>
          </a:prstGeom>
          <a:solidFill>
            <a:srgbClr val="2563EB">
              <a:alpha val="22000"/>
            </a:srgbClr>
          </a:solidFill>
          <a:ln/>
        </p:spPr>
      </p:sp>
      <p:sp>
        <p:nvSpPr>
          <p:cNvPr id="3" name="Shape 1"/>
          <p:cNvSpPr/>
          <p:nvPr/>
        </p:nvSpPr>
        <p:spPr>
          <a:xfrm>
            <a:off x="9692640" y="4206240"/>
            <a:ext cx="4206240" cy="4206240"/>
          </a:xfrm>
          <a:prstGeom prst="ellipse">
            <a:avLst/>
          </a:prstGeom>
          <a:solidFill>
            <a:srgbClr val="2563EB">
              <a:alpha val="18000"/>
            </a:srgbClr>
          </a:solidFill>
          <a:ln/>
        </p:spPr>
      </p:sp>
      <p:sp>
        <p:nvSpPr>
          <p:cNvPr id="4" name="Shape 2"/>
          <p:cNvSpPr/>
          <p:nvPr/>
        </p:nvSpPr>
        <p:spPr>
          <a:xfrm>
            <a:off x="-1463040" y="4846320"/>
            <a:ext cx="3474720" cy="3474720"/>
          </a:xfrm>
          <a:prstGeom prst="ellipse">
            <a:avLst/>
          </a:prstGeom>
          <a:solidFill>
            <a:srgbClr val="2563EB">
              <a:alpha val="15000"/>
            </a:srgbClr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144000" y="685800"/>
            <a:ext cx="2377440" cy="1949936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509760" y="5486400"/>
            <a:ext cx="2011680" cy="522565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914400" y="2103120"/>
            <a:ext cx="73152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400" b="1" spc="200" kern="0" dirty="0">
                <a:solidFill>
                  <a:srgbClr val="60A5FA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THANK YOU</a:t>
            </a:r>
            <a:endParaRPr lang="en-US" sz="1400" dirty="0"/>
          </a:p>
        </p:txBody>
      </p:sp>
      <p:sp>
        <p:nvSpPr>
          <p:cNvPr id="8" name="Text 4"/>
          <p:cNvSpPr/>
          <p:nvPr/>
        </p:nvSpPr>
        <p:spPr>
          <a:xfrm>
            <a:off x="914400" y="2514600"/>
            <a:ext cx="7772400" cy="10972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Terima Kasih</a:t>
            </a:r>
            <a:endParaRPr lang="en-US" sz="5400" dirty="0"/>
          </a:p>
        </p:txBody>
      </p:sp>
      <p:sp>
        <p:nvSpPr>
          <p:cNvPr id="9" name="Text 5"/>
          <p:cNvSpPr/>
          <p:nvPr/>
        </p:nvSpPr>
        <p:spPr>
          <a:xfrm>
            <a:off x="914400" y="3611880"/>
            <a:ext cx="73152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i="1" dirty="0">
                <a:solidFill>
                  <a:srgbClr val="CBD5E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Monthly Report · Mei 2020</a:t>
            </a:r>
            <a:endParaRPr lang="en-US" sz="2200" dirty="0"/>
          </a:p>
        </p:txBody>
      </p:sp>
      <p:sp>
        <p:nvSpPr>
          <p:cNvPr id="10" name="Shape 6"/>
          <p:cNvSpPr/>
          <p:nvPr/>
        </p:nvSpPr>
        <p:spPr>
          <a:xfrm>
            <a:off x="914400" y="4343400"/>
            <a:ext cx="3474720" cy="566928"/>
          </a:xfrm>
          <a:prstGeom prst="roundRect">
            <a:avLst>
              <a:gd name="adj" fmla="val 50000"/>
            </a:avLst>
          </a:prstGeom>
          <a:solidFill>
            <a:srgbClr val="1E293B"/>
          </a:solidFill>
          <a:ln w="19050">
            <a:solidFill>
              <a:srgbClr val="2563EB"/>
            </a:solidFill>
            <a:prstDash val="solid"/>
          </a:ln>
        </p:spPr>
      </p:sp>
      <p:sp>
        <p:nvSpPr>
          <p:cNvPr id="11" name="Text 7"/>
          <p:cNvSpPr/>
          <p:nvPr/>
        </p:nvSpPr>
        <p:spPr>
          <a:xfrm>
            <a:off x="914400" y="4343400"/>
            <a:ext cx="3474720" cy="566928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 •  MEKARJAYA</a:t>
            </a:r>
            <a:endParaRPr lang="en-US" sz="1400" dirty="0"/>
          </a:p>
        </p:txBody>
      </p:sp>
      <p:sp>
        <p:nvSpPr>
          <p:cNvPr id="12" name="Text 8"/>
          <p:cNvSpPr/>
          <p:nvPr/>
        </p:nvSpPr>
        <p:spPr>
          <a:xfrm>
            <a:off x="457200" y="6473952"/>
            <a:ext cx="54864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Storaflow Mekarjaya — Confidential</a:t>
            </a:r>
            <a:endParaRPr lang="en-US" sz="900" dirty="0"/>
          </a:p>
        </p:txBody>
      </p:sp>
      <p:sp>
        <p:nvSpPr>
          <p:cNvPr id="13" name="Text 9"/>
          <p:cNvSpPr/>
          <p:nvPr/>
        </p:nvSpPr>
        <p:spPr>
          <a:xfrm>
            <a:off x="8991295" y="6473952"/>
            <a:ext cx="2743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r" indent="0" marL="0">
              <a:buNone/>
            </a:pPr>
            <a:r>
              <a:rPr lang="en-US" sz="900" dirty="0">
                <a:solidFill>
                  <a:srgbClr val="94A3B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Mei 2020  ·  13</a:t>
            </a:r>
            <a:endParaRPr lang="en-US" sz="9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13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Monthly Report Mei 2020</dc:title>
  <dc:subject>PptxGenJS Presentation</dc:subject>
  <dc:creator>Storaflow WMS</dc:creator>
  <cp:lastModifiedBy>Storaflow WMS</cp:lastModifiedBy>
  <cp:revision>1</cp:revision>
  <dcterms:created xsi:type="dcterms:W3CDTF">2026-10-29T05:23:23Z</dcterms:created>
  <dcterms:modified xsi:type="dcterms:W3CDTF">2026-10-29T05:23:23Z</dcterms:modified>
</cp:coreProperties>
</file>